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10287000" cx="18288000"/>
  <p:notesSz cx="6858000" cy="9144000"/>
  <p:embeddedFontLst>
    <p:embeddedFont>
      <p:font typeface="Montserrat"/>
      <p:bold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324D517-1DB2-4391-8355-ABFB990DD6F7}">
  <a:tblStyle styleId="{2324D517-1DB2-4391-8355-ABFB990DD6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E6361AC8-E89B-4269-A0AC-0B659513E431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cea23a1b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35cea23a1b9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5cea23a1b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35cea23a1b9_0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cea23a1b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35cea23a1b9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5cea23a1b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35cea23a1b9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cea23a1b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35cea23a1b9_0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cea23a1b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35cea23a1b9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jp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jp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jp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Relationship Id="rId5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jpg"/><Relationship Id="rId4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image" Target="../media/image2.png"/><Relationship Id="rId8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jpg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jp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jpg"/><Relationship Id="rId4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jp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jp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jpg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2522483" y="0"/>
            <a:ext cx="15765517" cy="10287000"/>
          </a:xfrm>
          <a:custGeom>
            <a:rect b="b" l="l" r="r" t="t"/>
            <a:pathLst>
              <a:path extrusionOk="0" h="10287000" w="15765517">
                <a:moveTo>
                  <a:pt x="0" y="0"/>
                </a:moveTo>
                <a:lnTo>
                  <a:pt x="15765517" y="0"/>
                </a:lnTo>
                <a:lnTo>
                  <a:pt x="1576551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" name="Google Shape;85;p13"/>
          <p:cNvSpPr txBox="1"/>
          <p:nvPr/>
        </p:nvSpPr>
        <p:spPr>
          <a:xfrm>
            <a:off x="1028700" y="1143000"/>
            <a:ext cx="11401303" cy="28416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7" u="none" cap="none" strike="noStrike">
                <a:solidFill>
                  <a:srgbClr val="568BF4"/>
                </a:solidFill>
                <a:latin typeface="Montserrat"/>
                <a:ea typeface="Montserrat"/>
                <a:cs typeface="Montserrat"/>
                <a:sym typeface="Montserrat"/>
              </a:rPr>
              <a:t>АРХИТЕКТУРА ДАННЫХ ЦИФРОВОГО РУБЛЯ </a:t>
            </a: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-3910627" y="8731681"/>
            <a:ext cx="14732991" cy="526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1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16" u="none" cap="none" strike="noStrike">
                <a:solidFill>
                  <a:srgbClr val="807E7E"/>
                </a:solidFill>
                <a:latin typeface="Montserrat"/>
                <a:ea typeface="Montserrat"/>
                <a:cs typeface="Montserrat"/>
                <a:sym typeface="Montserrat"/>
              </a:rPr>
              <a:t>by мисис что-нибудь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2500" r="-12500" t="0"/>
            </a:stretch>
          </a:blipFill>
          <a:ln>
            <a:noFill/>
          </a:ln>
        </p:spPr>
      </p:sp>
      <p:sp>
        <p:nvSpPr>
          <p:cNvPr id="198" name="Google Shape;198;p22"/>
          <p:cNvSpPr/>
          <p:nvPr/>
        </p:nvSpPr>
        <p:spPr>
          <a:xfrm>
            <a:off x="13727632" y="5538868"/>
            <a:ext cx="4697437" cy="4913254"/>
          </a:xfrm>
          <a:custGeom>
            <a:rect b="b" l="l" r="r" t="t"/>
            <a:pathLst>
              <a:path extrusionOk="0"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74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9" name="Google Shape;199;p22"/>
          <p:cNvSpPr txBox="1"/>
          <p:nvPr/>
        </p:nvSpPr>
        <p:spPr>
          <a:xfrm>
            <a:off x="682975" y="64725"/>
            <a:ext cx="16836600" cy="51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9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ОСНОВНЫЕ ФУНКЦИИ И КОМПОНЕНТЫ ИНТЕГРАЦИОННОГО </a:t>
            </a:r>
            <a:r>
              <a:rPr b="1" lang="en-US" sz="6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С</a:t>
            </a:r>
            <a:r>
              <a:rPr b="1" i="0" lang="en-US" sz="639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ЛОЯ</a:t>
            </a:r>
            <a:endParaRPr/>
          </a:p>
          <a:p>
            <a:pPr indent="0" lvl="0" marL="0" marR="0" rtl="0" algn="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399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" name="Google Shape;200;p22"/>
          <p:cNvSpPr/>
          <p:nvPr/>
        </p:nvSpPr>
        <p:spPr>
          <a:xfrm rot="10800000">
            <a:off x="-116335" y="-82396"/>
            <a:ext cx="4697437" cy="4913254"/>
          </a:xfrm>
          <a:custGeom>
            <a:rect b="b" l="l" r="r" t="t"/>
            <a:pathLst>
              <a:path extrusionOk="0"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74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1" name="Google Shape;201;p22"/>
          <p:cNvSpPr/>
          <p:nvPr/>
        </p:nvSpPr>
        <p:spPr>
          <a:xfrm>
            <a:off x="2510350" y="2667312"/>
            <a:ext cx="10269219" cy="7239800"/>
          </a:xfrm>
          <a:custGeom>
            <a:rect b="b" l="l" r="r" t="t"/>
            <a:pathLst>
              <a:path extrusionOk="0" h="7239800" w="10269219">
                <a:moveTo>
                  <a:pt x="0" y="0"/>
                </a:moveTo>
                <a:lnTo>
                  <a:pt x="10269219" y="0"/>
                </a:lnTo>
                <a:lnTo>
                  <a:pt x="10269219" y="7239800"/>
                </a:lnTo>
                <a:lnTo>
                  <a:pt x="0" y="7239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2500" r="-12500" t="0"/>
            </a:stretch>
          </a:blipFill>
          <a:ln>
            <a:noFill/>
          </a:ln>
        </p:spPr>
      </p:sp>
      <p:sp>
        <p:nvSpPr>
          <p:cNvPr id="207" name="Google Shape;207;p23"/>
          <p:cNvSpPr/>
          <p:nvPr/>
        </p:nvSpPr>
        <p:spPr>
          <a:xfrm>
            <a:off x="13727632" y="5538868"/>
            <a:ext cx="4697437" cy="4913254"/>
          </a:xfrm>
          <a:custGeom>
            <a:rect b="b" l="l" r="r" t="t"/>
            <a:pathLst>
              <a:path extrusionOk="0"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74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8" name="Google Shape;208;p23"/>
          <p:cNvSpPr txBox="1"/>
          <p:nvPr/>
        </p:nvSpPr>
        <p:spPr>
          <a:xfrm>
            <a:off x="725700" y="346950"/>
            <a:ext cx="16836600" cy="23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АНАЛИТИЧЕСКИЙ СЛОЙ: DATA VAULT</a:t>
            </a:r>
            <a:endParaRPr/>
          </a:p>
          <a:p>
            <a:pPr indent="0" lvl="0" marL="0" marR="0" rtl="0" algn="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399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p23"/>
          <p:cNvSpPr/>
          <p:nvPr/>
        </p:nvSpPr>
        <p:spPr>
          <a:xfrm rot="10800000">
            <a:off x="-116335" y="-82396"/>
            <a:ext cx="4697437" cy="4913254"/>
          </a:xfrm>
          <a:custGeom>
            <a:rect b="b" l="l" r="r" t="t"/>
            <a:pathLst>
              <a:path extrusionOk="0"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74000"/>
            </a:blip>
            <a:stretch>
              <a:fillRect b="0" l="0" r="0" t="0"/>
            </a:stretch>
          </a:blipFill>
          <a:ln>
            <a:noFill/>
          </a:ln>
        </p:spPr>
      </p:sp>
      <p:graphicFrame>
        <p:nvGraphicFramePr>
          <p:cNvPr id="210" name="Google Shape;210;p23"/>
          <p:cNvGraphicFramePr/>
          <p:nvPr/>
        </p:nvGraphicFramePr>
        <p:xfrm>
          <a:off x="2275400" y="3482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{2324D517-1DB2-4391-8355-ABFB990DD6F7}</a:tableStyleId>
              </a:tblPr>
              <a:tblGrid>
                <a:gridCol w="3434300"/>
                <a:gridCol w="3434300"/>
                <a:gridCol w="3434300"/>
                <a:gridCol w="3434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100">
                          <a:solidFill>
                            <a:schemeClr val="lt1"/>
                          </a:solidFill>
                        </a:rPr>
                        <a:t>Data Lake</a:t>
                      </a:r>
                      <a:endParaRPr b="1" sz="3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100">
                          <a:solidFill>
                            <a:schemeClr val="lt1"/>
                          </a:solidFill>
                        </a:rPr>
                        <a:t>Star Schema</a:t>
                      </a:r>
                      <a:endParaRPr b="1" sz="3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100">
                          <a:solidFill>
                            <a:schemeClr val="lt1"/>
                          </a:solidFill>
                        </a:rPr>
                        <a:t>Data Vault</a:t>
                      </a:r>
                      <a:endParaRPr b="1" sz="3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8761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100">
                          <a:solidFill>
                            <a:schemeClr val="lt1"/>
                          </a:solidFill>
                        </a:rPr>
                        <a:t>Гибкость</a:t>
                      </a:r>
                      <a:endParaRPr b="1" sz="3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>
                          <a:solidFill>
                            <a:schemeClr val="lt1"/>
                          </a:solidFill>
                        </a:rPr>
                        <a:t>Максимальная</a:t>
                      </a:r>
                      <a:endParaRPr sz="3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>
                          <a:solidFill>
                            <a:schemeClr val="lt1"/>
                          </a:solidFill>
                        </a:rPr>
                        <a:t>Низкая</a:t>
                      </a:r>
                      <a:endParaRPr sz="3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>
                          <a:solidFill>
                            <a:schemeClr val="lt1"/>
                          </a:solidFill>
                        </a:rPr>
                        <a:t>Очень высокая</a:t>
                      </a:r>
                      <a:endParaRPr sz="3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8761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100">
                          <a:solidFill>
                            <a:schemeClr val="lt1"/>
                          </a:solidFill>
                        </a:rPr>
                        <a:t>Историзация</a:t>
                      </a:r>
                      <a:endParaRPr b="1" sz="3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>
                          <a:solidFill>
                            <a:schemeClr val="lt1"/>
                          </a:solidFill>
                        </a:rPr>
                        <a:t>Нет/сложно</a:t>
                      </a:r>
                      <a:endParaRPr sz="3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>
                          <a:solidFill>
                            <a:schemeClr val="lt1"/>
                          </a:solidFill>
                        </a:rPr>
                        <a:t>Сложно</a:t>
                      </a:r>
                      <a:endParaRPr sz="3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>
                          <a:solidFill>
                            <a:schemeClr val="lt1"/>
                          </a:solidFill>
                        </a:rPr>
                        <a:t>Встроена</a:t>
                      </a:r>
                      <a:endParaRPr sz="3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8761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100">
                          <a:solidFill>
                            <a:schemeClr val="lt1"/>
                          </a:solidFill>
                        </a:rPr>
                        <a:t>Аудит/отчёт</a:t>
                      </a:r>
                      <a:endParaRPr b="1" sz="3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>
                          <a:solidFill>
                            <a:schemeClr val="lt1"/>
                          </a:solidFill>
                        </a:rPr>
                        <a:t>Слабо</a:t>
                      </a:r>
                      <a:endParaRPr sz="3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>
                          <a:solidFill>
                            <a:schemeClr val="lt1"/>
                          </a:solidFill>
                        </a:rPr>
                        <a:t>Ограничен</a:t>
                      </a:r>
                      <a:endParaRPr sz="3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>
                          <a:solidFill>
                            <a:schemeClr val="lt1"/>
                          </a:solidFill>
                        </a:rPr>
                        <a:t>Лучший для аудита и отчёта</a:t>
                      </a:r>
                      <a:endParaRPr sz="3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8761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2500" r="-12500" t="0"/>
            </a:stretch>
          </a:blipFill>
          <a:ln>
            <a:noFill/>
          </a:ln>
        </p:spPr>
      </p:sp>
      <p:sp>
        <p:nvSpPr>
          <p:cNvPr id="216" name="Google Shape;216;p24"/>
          <p:cNvSpPr/>
          <p:nvPr/>
        </p:nvSpPr>
        <p:spPr>
          <a:xfrm>
            <a:off x="13727632" y="5538868"/>
            <a:ext cx="4697437" cy="4913254"/>
          </a:xfrm>
          <a:custGeom>
            <a:rect b="b" l="l" r="r" t="t"/>
            <a:pathLst>
              <a:path extrusionOk="0"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74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7" name="Google Shape;217;p24"/>
          <p:cNvSpPr txBox="1"/>
          <p:nvPr/>
        </p:nvSpPr>
        <p:spPr>
          <a:xfrm>
            <a:off x="725700" y="346950"/>
            <a:ext cx="16836600" cy="23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АНАЛИТИЧЕСКИЙ СЛОЙ: DATA VAULT</a:t>
            </a:r>
            <a:endParaRPr/>
          </a:p>
          <a:p>
            <a:pPr indent="0" lvl="0" marL="0" marR="0" rtl="0" algn="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399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24"/>
          <p:cNvSpPr/>
          <p:nvPr/>
        </p:nvSpPr>
        <p:spPr>
          <a:xfrm rot="10800000">
            <a:off x="-116335" y="-82396"/>
            <a:ext cx="4697437" cy="4913254"/>
          </a:xfrm>
          <a:custGeom>
            <a:rect b="b" l="l" r="r" t="t"/>
            <a:pathLst>
              <a:path extrusionOk="0"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74000"/>
            </a:blip>
            <a:stretch>
              <a:fillRect b="0" l="0" r="0" t="0"/>
            </a:stretch>
          </a:blipFill>
          <a:ln>
            <a:noFill/>
          </a:ln>
        </p:spPr>
      </p:sp>
      <p:graphicFrame>
        <p:nvGraphicFramePr>
          <p:cNvPr id="219" name="Google Shape;219;p24"/>
          <p:cNvGraphicFramePr/>
          <p:nvPr/>
        </p:nvGraphicFramePr>
        <p:xfrm>
          <a:off x="1936600" y="3214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{E6361AC8-E89B-4269-A0AC-0B659513E431}</a:tableStyleId>
              </a:tblPr>
              <a:tblGrid>
                <a:gridCol w="2843525"/>
                <a:gridCol w="12782175"/>
              </a:tblGrid>
              <a:tr h="822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700">
                          <a:solidFill>
                            <a:schemeClr val="lt1"/>
                          </a:solidFill>
                        </a:rPr>
                        <a:t>Технология</a:t>
                      </a:r>
                      <a:endParaRPr b="1" sz="2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700">
                          <a:solidFill>
                            <a:schemeClr val="lt1"/>
                          </a:solidFill>
                        </a:rPr>
                        <a:t>Для чего</a:t>
                      </a:r>
                      <a:endParaRPr b="1" sz="2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822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700">
                          <a:solidFill>
                            <a:schemeClr val="lt1"/>
                          </a:solidFill>
                        </a:rPr>
                        <a:t>Greenplum</a:t>
                      </a:r>
                      <a:endParaRPr b="1" sz="2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Распределённое хранилище и аналитика данных по Data Vault.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136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700">
                          <a:solidFill>
                            <a:schemeClr val="lt1"/>
                          </a:solidFill>
                        </a:rPr>
                        <a:t>Apache Airflow</a:t>
                      </a:r>
                      <a:endParaRPr b="1" sz="2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Автоматизация и оркестрация всех процессов загрузки, обработки и интеграции данных.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1905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700">
                          <a:solidFill>
                            <a:schemeClr val="lt1"/>
                          </a:solidFill>
                        </a:rPr>
                        <a:t>Apache Iceberg</a:t>
                      </a:r>
                      <a:r>
                        <a:rPr lang="en-US" sz="2700">
                          <a:solidFill>
                            <a:schemeClr val="lt1"/>
                          </a:solidFill>
                        </a:rPr>
                        <a:t> или </a:t>
                      </a:r>
                      <a:r>
                        <a:rPr b="1" lang="en-US" sz="2700">
                          <a:solidFill>
                            <a:schemeClr val="lt1"/>
                          </a:solidFill>
                        </a:rPr>
                        <a:t>YTsaurus</a:t>
                      </a:r>
                      <a:endParaRPr b="1" sz="2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Современный слой для хранения и управления большими наборами данных (data lakehouse), staging для сырых и обработанных данных.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/>
          <p:nvPr/>
        </p:nvSpPr>
        <p:spPr>
          <a:xfrm>
            <a:off x="8772525" y="0"/>
            <a:ext cx="9515475" cy="10287000"/>
          </a:xfrm>
          <a:custGeom>
            <a:rect b="b" l="l" r="r" t="t"/>
            <a:pathLst>
              <a:path extrusionOk="0" h="10287000" w="9515475">
                <a:moveTo>
                  <a:pt x="0" y="0"/>
                </a:moveTo>
                <a:lnTo>
                  <a:pt x="9515475" y="0"/>
                </a:lnTo>
                <a:lnTo>
                  <a:pt x="95154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5" name="Google Shape;225;p25"/>
          <p:cNvSpPr/>
          <p:nvPr/>
        </p:nvSpPr>
        <p:spPr>
          <a:xfrm>
            <a:off x="516343" y="2901342"/>
            <a:ext cx="6248447" cy="6810297"/>
          </a:xfrm>
          <a:custGeom>
            <a:rect b="b" l="l" r="r" t="t"/>
            <a:pathLst>
              <a:path extrusionOk="0" h="6810297" w="6248447">
                <a:moveTo>
                  <a:pt x="0" y="0"/>
                </a:moveTo>
                <a:lnTo>
                  <a:pt x="6248448" y="0"/>
                </a:lnTo>
                <a:lnTo>
                  <a:pt x="6248448" y="6810297"/>
                </a:lnTo>
                <a:lnTo>
                  <a:pt x="0" y="68102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6" name="Google Shape;226;p25"/>
          <p:cNvSpPr/>
          <p:nvPr/>
        </p:nvSpPr>
        <p:spPr>
          <a:xfrm>
            <a:off x="6481470" y="2901342"/>
            <a:ext cx="6265473" cy="6810297"/>
          </a:xfrm>
          <a:custGeom>
            <a:rect b="b" l="l" r="r" t="t"/>
            <a:pathLst>
              <a:path extrusionOk="0" h="6810297" w="6265473">
                <a:moveTo>
                  <a:pt x="0" y="0"/>
                </a:moveTo>
                <a:lnTo>
                  <a:pt x="6265473" y="0"/>
                </a:lnTo>
                <a:lnTo>
                  <a:pt x="6265473" y="6810297"/>
                </a:lnTo>
                <a:lnTo>
                  <a:pt x="0" y="68102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7" name="Google Shape;227;p25"/>
          <p:cNvSpPr txBox="1"/>
          <p:nvPr/>
        </p:nvSpPr>
        <p:spPr>
          <a:xfrm>
            <a:off x="516352" y="387475"/>
            <a:ext cx="17276400" cy="23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9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ВИЗУАЛИЗАЦИЯ АРХИТЕКТУРЫ </a:t>
            </a:r>
            <a:r>
              <a:rPr b="1" lang="en-US" sz="6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АНАЛИТИЧЕСКОГО СЛОЯ</a:t>
            </a:r>
            <a:endParaRPr/>
          </a:p>
        </p:txBody>
      </p:sp>
      <p:grpSp>
        <p:nvGrpSpPr>
          <p:cNvPr id="228" name="Google Shape;228;p25"/>
          <p:cNvGrpSpPr/>
          <p:nvPr/>
        </p:nvGrpSpPr>
        <p:grpSpPr>
          <a:xfrm>
            <a:off x="12945313" y="4775933"/>
            <a:ext cx="5098729" cy="2916454"/>
            <a:chOff x="0" y="-38100"/>
            <a:chExt cx="1342875" cy="768120"/>
          </a:xfrm>
        </p:grpSpPr>
        <p:sp>
          <p:nvSpPr>
            <p:cNvPr id="229" name="Google Shape;229;p25"/>
            <p:cNvSpPr/>
            <p:nvPr/>
          </p:nvSpPr>
          <p:spPr>
            <a:xfrm>
              <a:off x="0" y="0"/>
              <a:ext cx="1342875" cy="730020"/>
            </a:xfrm>
            <a:custGeom>
              <a:rect b="b" l="l" r="r" t="t"/>
              <a:pathLst>
                <a:path extrusionOk="0" h="730020" w="1342875">
                  <a:moveTo>
                    <a:pt x="30368" y="0"/>
                  </a:moveTo>
                  <a:lnTo>
                    <a:pt x="1312507" y="0"/>
                  </a:lnTo>
                  <a:cubicBezTo>
                    <a:pt x="1329279" y="0"/>
                    <a:pt x="1342875" y="13596"/>
                    <a:pt x="1342875" y="30368"/>
                  </a:cubicBezTo>
                  <a:lnTo>
                    <a:pt x="1342875" y="699651"/>
                  </a:lnTo>
                  <a:cubicBezTo>
                    <a:pt x="1342875" y="716423"/>
                    <a:pt x="1329279" y="730020"/>
                    <a:pt x="1312507" y="730020"/>
                  </a:cubicBezTo>
                  <a:lnTo>
                    <a:pt x="30368" y="730020"/>
                  </a:lnTo>
                  <a:cubicBezTo>
                    <a:pt x="13596" y="730020"/>
                    <a:pt x="0" y="716423"/>
                    <a:pt x="0" y="699651"/>
                  </a:cubicBezTo>
                  <a:lnTo>
                    <a:pt x="0" y="30368"/>
                  </a:lnTo>
                  <a:cubicBezTo>
                    <a:pt x="0" y="13596"/>
                    <a:pt x="13596" y="0"/>
                    <a:pt x="30368" y="0"/>
                  </a:cubicBezTo>
                  <a:close/>
                </a:path>
              </a:pathLst>
            </a:custGeom>
            <a:solidFill>
              <a:srgbClr val="48699F">
                <a:alpha val="7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5"/>
            <p:cNvSpPr txBox="1"/>
            <p:nvPr/>
          </p:nvSpPr>
          <p:spPr>
            <a:xfrm>
              <a:off x="0" y="-38100"/>
              <a:ext cx="1342875" cy="7681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2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1" name="Google Shape;231;p25"/>
          <p:cNvSpPr txBox="1"/>
          <p:nvPr/>
        </p:nvSpPr>
        <p:spPr>
          <a:xfrm>
            <a:off x="13024805" y="5330931"/>
            <a:ext cx="4939744" cy="1922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5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Этот слой — основа для аналитики, комплаенс, аудита, ПОД/ФТ, отчётности перед регулятором и развития BI-платформы банка.</a:t>
            </a:r>
            <a:endParaRPr/>
          </a:p>
          <a:p>
            <a:pPr indent="0" lvl="0" marL="0" marR="0" rtl="0" algn="ctr">
              <a:lnSpc>
                <a:spcPct val="1399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5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Архитектура Data Vault обеспечивает расширяемость, полноту исторических данных и готовность к новым сценариям и требованиям рынка.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6"/>
          <p:cNvSpPr/>
          <p:nvPr/>
        </p:nvSpPr>
        <p:spPr>
          <a:xfrm>
            <a:off x="8772525" y="0"/>
            <a:ext cx="9515475" cy="10287000"/>
          </a:xfrm>
          <a:custGeom>
            <a:rect b="b" l="l" r="r" t="t"/>
            <a:pathLst>
              <a:path extrusionOk="0" h="10287000" w="9515475">
                <a:moveTo>
                  <a:pt x="0" y="0"/>
                </a:moveTo>
                <a:lnTo>
                  <a:pt x="9515475" y="0"/>
                </a:lnTo>
                <a:lnTo>
                  <a:pt x="95154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7" name="Google Shape;237;p26"/>
          <p:cNvSpPr/>
          <p:nvPr/>
        </p:nvSpPr>
        <p:spPr>
          <a:xfrm>
            <a:off x="9862615" y="2615682"/>
            <a:ext cx="6434093" cy="7109495"/>
          </a:xfrm>
          <a:custGeom>
            <a:rect b="b" l="l" r="r" t="t"/>
            <a:pathLst>
              <a:path extrusionOk="0" h="7109495" w="6434093">
                <a:moveTo>
                  <a:pt x="0" y="0"/>
                </a:moveTo>
                <a:lnTo>
                  <a:pt x="6434093" y="0"/>
                </a:lnTo>
                <a:lnTo>
                  <a:pt x="6434093" y="7109495"/>
                </a:lnTo>
                <a:lnTo>
                  <a:pt x="0" y="71094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8" name="Google Shape;238;p26"/>
          <p:cNvSpPr txBox="1"/>
          <p:nvPr/>
        </p:nvSpPr>
        <p:spPr>
          <a:xfrm>
            <a:off x="541050" y="211100"/>
            <a:ext cx="17205900" cy="3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6399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ВИЗУАЛИЗАЦИЯ АРХИТЕКТУРЫ АНАЛИТИЧЕСКОГО СЛОЯ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3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26"/>
          <p:cNvSpPr/>
          <p:nvPr/>
        </p:nvSpPr>
        <p:spPr>
          <a:xfrm>
            <a:off x="1512552" y="2934919"/>
            <a:ext cx="7259973" cy="6053025"/>
          </a:xfrm>
          <a:custGeom>
            <a:rect b="b" l="l" r="r" t="t"/>
            <a:pathLst>
              <a:path extrusionOk="0" h="6053025" w="7259973">
                <a:moveTo>
                  <a:pt x="0" y="0"/>
                </a:moveTo>
                <a:lnTo>
                  <a:pt x="7259973" y="0"/>
                </a:lnTo>
                <a:lnTo>
                  <a:pt x="7259973" y="6053025"/>
                </a:lnTo>
                <a:lnTo>
                  <a:pt x="0" y="60530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"/>
          <p:cNvSpPr/>
          <p:nvPr/>
        </p:nvSpPr>
        <p:spPr>
          <a:xfrm>
            <a:off x="8772525" y="0"/>
            <a:ext cx="9515475" cy="10287000"/>
          </a:xfrm>
          <a:custGeom>
            <a:rect b="b" l="l" r="r" t="t"/>
            <a:pathLst>
              <a:path extrusionOk="0" h="10287000" w="9515475">
                <a:moveTo>
                  <a:pt x="0" y="0"/>
                </a:moveTo>
                <a:lnTo>
                  <a:pt x="9515475" y="0"/>
                </a:lnTo>
                <a:lnTo>
                  <a:pt x="95154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5" name="Google Shape;245;p27"/>
          <p:cNvSpPr txBox="1"/>
          <p:nvPr/>
        </p:nvSpPr>
        <p:spPr>
          <a:xfrm>
            <a:off x="541050" y="211100"/>
            <a:ext cx="17205900" cy="23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399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ВИТРИНЫ ДАННЫХ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3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p27"/>
          <p:cNvSpPr txBox="1"/>
          <p:nvPr/>
        </p:nvSpPr>
        <p:spPr>
          <a:xfrm>
            <a:off x="952500" y="918300"/>
            <a:ext cx="11125200" cy="84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-- AML витрина</a:t>
            </a:r>
            <a:endParaRPr sz="210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1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TABLE</a:t>
            </a: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1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marts</a:t>
            </a: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.mart_aml_reports </a:t>
            </a:r>
            <a:r>
              <a:rPr lang="en-US" sz="21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endParaRPr sz="2100">
              <a:solidFill>
                <a:srgbClr val="569CD6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endParaRPr sz="2100">
              <a:solidFill>
                <a:srgbClr val="569CD6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c.client_hk,</a:t>
            </a:r>
            <a:endParaRPr sz="21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c.kyc_status,</a:t>
            </a:r>
            <a:endParaRPr sz="21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t.tx_hk,</a:t>
            </a:r>
            <a:endParaRPr sz="21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t.amount,</a:t>
            </a:r>
            <a:endParaRPr sz="21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t.type,</a:t>
            </a:r>
            <a:endParaRPr sz="21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t.tx_timestamp,</a:t>
            </a:r>
            <a:endParaRPr sz="21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21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1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WHEN</a:t>
            </a: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t.amount </a:t>
            </a:r>
            <a:r>
              <a:rPr lang="en-US" sz="21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&gt;=</a:t>
            </a: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10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600000</a:t>
            </a: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1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1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'HIGH_RISK'</a:t>
            </a: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1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1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'NORMAL'</a:t>
            </a: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1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1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risk_level</a:t>
            </a:r>
            <a:endParaRPr sz="21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dv.hub_cbdc_transaction t</a:t>
            </a:r>
            <a:endParaRPr sz="21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dv.link_instruction_transaction lit </a:t>
            </a:r>
            <a:r>
              <a:rPr lang="en-US" sz="21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lit.tx_hk </a:t>
            </a:r>
            <a:r>
              <a:rPr lang="en-US" sz="21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t.tx_hk</a:t>
            </a:r>
            <a:endParaRPr sz="21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dv.hub_instruction i </a:t>
            </a:r>
            <a:r>
              <a:rPr lang="en-US" sz="21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i.instruction_hk </a:t>
            </a:r>
            <a:r>
              <a:rPr lang="en-US" sz="21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lit.instruction_hk</a:t>
            </a:r>
            <a:endParaRPr sz="21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dv.link_client_instruction lci </a:t>
            </a:r>
            <a:r>
              <a:rPr lang="en-US" sz="21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lci.instruction_hk </a:t>
            </a:r>
            <a:r>
              <a:rPr lang="en-US" sz="21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i.instruction_hk</a:t>
            </a:r>
            <a:endParaRPr sz="21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dv.hub_client c </a:t>
            </a:r>
            <a:r>
              <a:rPr lang="en-US" sz="21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c.client_hk </a:t>
            </a:r>
            <a:r>
              <a:rPr lang="en-US" sz="21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lci.client_hk</a:t>
            </a:r>
            <a:endParaRPr sz="21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c.kyc_status </a:t>
            </a:r>
            <a:r>
              <a:rPr lang="en-US" sz="21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1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'UNVERIFIED'</a:t>
            </a: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1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t.amount </a:t>
            </a:r>
            <a:r>
              <a:rPr lang="en-US" sz="21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&gt;=</a:t>
            </a: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10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600000</a:t>
            </a: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1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/>
          <p:nvPr/>
        </p:nvSpPr>
        <p:spPr>
          <a:xfrm>
            <a:off x="8772525" y="0"/>
            <a:ext cx="9515475" cy="10287000"/>
          </a:xfrm>
          <a:custGeom>
            <a:rect b="b" l="l" r="r" t="t"/>
            <a:pathLst>
              <a:path extrusionOk="0" h="10287000" w="9515475">
                <a:moveTo>
                  <a:pt x="0" y="0"/>
                </a:moveTo>
                <a:lnTo>
                  <a:pt x="9515475" y="0"/>
                </a:lnTo>
                <a:lnTo>
                  <a:pt x="95154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2" name="Google Shape;252;p28"/>
          <p:cNvSpPr txBox="1"/>
          <p:nvPr/>
        </p:nvSpPr>
        <p:spPr>
          <a:xfrm>
            <a:off x="541050" y="211100"/>
            <a:ext cx="17205900" cy="23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399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ВИТРИНЫ ДАННЫХ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3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28"/>
          <p:cNvSpPr txBox="1"/>
          <p:nvPr/>
        </p:nvSpPr>
        <p:spPr>
          <a:xfrm>
            <a:off x="740825" y="831750"/>
            <a:ext cx="11125200" cy="86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-- Витрина транзакций (Mart Transactions)</a:t>
            </a:r>
            <a:endParaRPr sz="210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1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TABLE</a:t>
            </a: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1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marts</a:t>
            </a: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.mart_transactions </a:t>
            </a:r>
            <a:r>
              <a:rPr lang="en-US" sz="21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endParaRPr sz="2100">
              <a:solidFill>
                <a:srgbClr val="569CD6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endParaRPr sz="2100">
              <a:solidFill>
                <a:srgbClr val="569CD6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c.client_hk,</a:t>
            </a:r>
            <a:endParaRPr sz="21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t.tx_hk,</a:t>
            </a:r>
            <a:endParaRPr sz="21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w.wallet_hk,</a:t>
            </a:r>
            <a:endParaRPr sz="21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t.type,</a:t>
            </a:r>
            <a:endParaRPr sz="21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t.amount,</a:t>
            </a:r>
            <a:endParaRPr sz="21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t.status,</a:t>
            </a:r>
            <a:endParaRPr sz="21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t.tx_timestamp</a:t>
            </a:r>
            <a:endParaRPr sz="21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dv.hub_cbdc_transaction t</a:t>
            </a:r>
            <a:endParaRPr sz="21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dv.link_instruction_transaction lit </a:t>
            </a:r>
            <a:r>
              <a:rPr lang="en-US" sz="21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lit.tx_hk </a:t>
            </a:r>
            <a:r>
              <a:rPr lang="en-US" sz="21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t.tx_hk</a:t>
            </a:r>
            <a:endParaRPr sz="21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dv.hub_instruction i </a:t>
            </a:r>
            <a:r>
              <a:rPr lang="en-US" sz="21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i.instruction_hk </a:t>
            </a:r>
            <a:r>
              <a:rPr lang="en-US" sz="21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lit.instruction_hk</a:t>
            </a:r>
            <a:endParaRPr sz="21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dv.link_client_instruction lci </a:t>
            </a:r>
            <a:r>
              <a:rPr lang="en-US" sz="21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lci.instruction_hk </a:t>
            </a:r>
            <a:r>
              <a:rPr lang="en-US" sz="21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i.instruction_hk</a:t>
            </a:r>
            <a:endParaRPr sz="21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dv.hub_client c </a:t>
            </a:r>
            <a:r>
              <a:rPr lang="en-US" sz="21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c.client_hk </a:t>
            </a:r>
            <a:r>
              <a:rPr lang="en-US" sz="21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lci.client_hk</a:t>
            </a:r>
            <a:endParaRPr sz="21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dv.link_client_wallet lcw </a:t>
            </a:r>
            <a:r>
              <a:rPr lang="en-US" sz="21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lcw.client_hk </a:t>
            </a:r>
            <a:r>
              <a:rPr lang="en-US" sz="21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c.client_hk</a:t>
            </a:r>
            <a:endParaRPr sz="21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dv.hub_digital_wallet w </a:t>
            </a:r>
            <a:r>
              <a:rPr lang="en-US" sz="21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w.wallet_hk </a:t>
            </a:r>
            <a:r>
              <a:rPr lang="en-US" sz="21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lcw.wallet_hk;</a:t>
            </a:r>
            <a:endParaRPr sz="21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"/>
          <p:cNvSpPr/>
          <p:nvPr/>
        </p:nvSpPr>
        <p:spPr>
          <a:xfrm>
            <a:off x="8772525" y="0"/>
            <a:ext cx="9515475" cy="10287000"/>
          </a:xfrm>
          <a:custGeom>
            <a:rect b="b" l="l" r="r" t="t"/>
            <a:pathLst>
              <a:path extrusionOk="0" h="10287000" w="9515475">
                <a:moveTo>
                  <a:pt x="0" y="0"/>
                </a:moveTo>
                <a:lnTo>
                  <a:pt x="9515475" y="0"/>
                </a:lnTo>
                <a:lnTo>
                  <a:pt x="95154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9" name="Google Shape;259;p29"/>
          <p:cNvSpPr txBox="1"/>
          <p:nvPr/>
        </p:nvSpPr>
        <p:spPr>
          <a:xfrm>
            <a:off x="541050" y="211100"/>
            <a:ext cx="172059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399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ЗАКЛЮЧЕНИЕ</a:t>
            </a:r>
            <a:endParaRPr b="1" sz="63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p29"/>
          <p:cNvSpPr txBox="1"/>
          <p:nvPr/>
        </p:nvSpPr>
        <p:spPr>
          <a:xfrm>
            <a:off x="2023525" y="3165125"/>
            <a:ext cx="13758300" cy="59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1" name="Google Shape;261;p29"/>
          <p:cNvGrpSpPr/>
          <p:nvPr/>
        </p:nvGrpSpPr>
        <p:grpSpPr>
          <a:xfrm>
            <a:off x="754046" y="2259699"/>
            <a:ext cx="17428203" cy="6673228"/>
            <a:chOff x="0" y="0"/>
            <a:chExt cx="1536147" cy="1602600"/>
          </a:xfrm>
        </p:grpSpPr>
        <p:sp>
          <p:nvSpPr>
            <p:cNvPr id="262" name="Google Shape;262;p29"/>
            <p:cNvSpPr/>
            <p:nvPr/>
          </p:nvSpPr>
          <p:spPr>
            <a:xfrm>
              <a:off x="0" y="0"/>
              <a:ext cx="1492506" cy="1564376"/>
            </a:xfrm>
            <a:custGeom>
              <a:rect b="b" l="l" r="r" t="t"/>
              <a:pathLst>
                <a:path extrusionOk="0" h="1564376" w="1492506">
                  <a:moveTo>
                    <a:pt x="27324" y="0"/>
                  </a:moveTo>
                  <a:lnTo>
                    <a:pt x="1465182" y="0"/>
                  </a:lnTo>
                  <a:cubicBezTo>
                    <a:pt x="1472429" y="0"/>
                    <a:pt x="1479379" y="2879"/>
                    <a:pt x="1484503" y="8003"/>
                  </a:cubicBezTo>
                  <a:cubicBezTo>
                    <a:pt x="1489627" y="13127"/>
                    <a:pt x="1492506" y="20077"/>
                    <a:pt x="1492506" y="27324"/>
                  </a:cubicBezTo>
                  <a:lnTo>
                    <a:pt x="1492506" y="1537052"/>
                  </a:lnTo>
                  <a:cubicBezTo>
                    <a:pt x="1492506" y="1544299"/>
                    <a:pt x="1489627" y="1551249"/>
                    <a:pt x="1484503" y="1556373"/>
                  </a:cubicBezTo>
                  <a:cubicBezTo>
                    <a:pt x="1479379" y="1561497"/>
                    <a:pt x="1472429" y="1564376"/>
                    <a:pt x="1465182" y="1564376"/>
                  </a:cubicBezTo>
                  <a:lnTo>
                    <a:pt x="27324" y="1564376"/>
                  </a:lnTo>
                  <a:cubicBezTo>
                    <a:pt x="20077" y="1564376"/>
                    <a:pt x="13127" y="1561497"/>
                    <a:pt x="8003" y="1556373"/>
                  </a:cubicBezTo>
                  <a:cubicBezTo>
                    <a:pt x="2879" y="1551249"/>
                    <a:pt x="0" y="1544299"/>
                    <a:pt x="0" y="1537052"/>
                  </a:cubicBezTo>
                  <a:lnTo>
                    <a:pt x="0" y="27324"/>
                  </a:lnTo>
                  <a:cubicBezTo>
                    <a:pt x="0" y="20077"/>
                    <a:pt x="2879" y="13127"/>
                    <a:pt x="8003" y="8003"/>
                  </a:cubicBezTo>
                  <a:cubicBezTo>
                    <a:pt x="13127" y="2879"/>
                    <a:pt x="20077" y="0"/>
                    <a:pt x="27324" y="0"/>
                  </a:cubicBezTo>
                  <a:close/>
                </a:path>
              </a:pathLst>
            </a:custGeom>
            <a:solidFill>
              <a:srgbClr val="48699F">
                <a:alpha val="75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9"/>
            <p:cNvSpPr txBox="1"/>
            <p:nvPr/>
          </p:nvSpPr>
          <p:spPr>
            <a:xfrm>
              <a:off x="55947" y="0"/>
              <a:ext cx="1480200" cy="160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rtl="0" algn="l">
                <a:lnSpc>
                  <a:spcPct val="172833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sz="2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Данная архитектура обеспечивает не только соответствие текущим требованиям</a:t>
              </a:r>
              <a:endPara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lnSpc>
                  <a:spcPct val="172833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sz="2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Банка России, но и готова к дальнейшему развитию в рамках цифровой экономики:</a:t>
              </a:r>
              <a:endPara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lnSpc>
                  <a:spcPct val="172833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sz="2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расширению продуктовой линейки, интеграции с новыми сервисами, а также</a:t>
              </a:r>
              <a:endPara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lnSpc>
                  <a:spcPct val="1728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внедрению перспективных форм цифровых активов.</a:t>
              </a:r>
              <a:endPara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72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9" name="Google Shape;269;p30"/>
          <p:cNvSpPr txBox="1"/>
          <p:nvPr/>
        </p:nvSpPr>
        <p:spPr>
          <a:xfrm>
            <a:off x="-754410" y="5982941"/>
            <a:ext cx="13664932" cy="1137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9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СПАСИБО ЗА ВНИМАНИЕ!</a:t>
            </a:r>
            <a:endParaRPr/>
          </a:p>
        </p:txBody>
      </p:sp>
      <p:sp>
        <p:nvSpPr>
          <p:cNvPr id="270" name="Google Shape;270;p30"/>
          <p:cNvSpPr txBox="1"/>
          <p:nvPr/>
        </p:nvSpPr>
        <p:spPr>
          <a:xfrm>
            <a:off x="-3547555" y="7360075"/>
            <a:ext cx="14732991" cy="530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1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16" u="none" cap="none" strike="noStrike">
                <a:solidFill>
                  <a:srgbClr val="F7F3F2"/>
                </a:solidFill>
                <a:latin typeface="Montserrat"/>
                <a:ea typeface="Montserrat"/>
                <a:cs typeface="Montserrat"/>
                <a:sym typeface="Montserrat"/>
              </a:rPr>
              <a:t>Ждем ваших вопросов :)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5553" l="0" r="0" t="-5554"/>
            </a:stretch>
          </a:blipFill>
          <a:ln>
            <a:noFill/>
          </a:ln>
        </p:spPr>
      </p:sp>
      <p:sp>
        <p:nvSpPr>
          <p:cNvPr id="92" name="Google Shape;92;p14"/>
          <p:cNvSpPr/>
          <p:nvPr/>
        </p:nvSpPr>
        <p:spPr>
          <a:xfrm>
            <a:off x="13727632" y="5538868"/>
            <a:ext cx="4697437" cy="4913254"/>
          </a:xfrm>
          <a:custGeom>
            <a:rect b="b" l="l" r="r" t="t"/>
            <a:pathLst>
              <a:path extrusionOk="0"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74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93" name="Google Shape;93;p14"/>
          <p:cNvGrpSpPr/>
          <p:nvPr/>
        </p:nvGrpSpPr>
        <p:grpSpPr>
          <a:xfrm>
            <a:off x="0" y="-144661"/>
            <a:ext cx="18288000" cy="10431661"/>
            <a:chOff x="0" y="-38100"/>
            <a:chExt cx="4816593" cy="2747433"/>
          </a:xfrm>
        </p:grpSpPr>
        <p:sp>
          <p:nvSpPr>
            <p:cNvPr id="94" name="Google Shape;94;p14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5"/>
              </a:srgbClr>
            </a:solidFill>
            <a:ln>
              <a:noFill/>
            </a:ln>
          </p:spPr>
        </p:sp>
        <p:sp>
          <p:nvSpPr>
            <p:cNvPr id="95" name="Google Shape;95;p14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2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" name="Google Shape;96;p14"/>
          <p:cNvSpPr/>
          <p:nvPr/>
        </p:nvSpPr>
        <p:spPr>
          <a:xfrm>
            <a:off x="2686917" y="3395393"/>
            <a:ext cx="2958901" cy="2770583"/>
          </a:xfrm>
          <a:custGeom>
            <a:rect b="b" l="l" r="r" t="t"/>
            <a:pathLst>
              <a:path extrusionOk="0" h="510193" w="544871">
                <a:moveTo>
                  <a:pt x="41864" y="0"/>
                </a:moveTo>
                <a:lnTo>
                  <a:pt x="503007" y="0"/>
                </a:lnTo>
                <a:cubicBezTo>
                  <a:pt x="514110" y="0"/>
                  <a:pt x="524759" y="4411"/>
                  <a:pt x="532610" y="12262"/>
                </a:cubicBezTo>
                <a:cubicBezTo>
                  <a:pt x="540461" y="20113"/>
                  <a:pt x="544871" y="30761"/>
                  <a:pt x="544871" y="41864"/>
                </a:cubicBezTo>
                <a:lnTo>
                  <a:pt x="544871" y="468329"/>
                </a:lnTo>
                <a:cubicBezTo>
                  <a:pt x="544871" y="479432"/>
                  <a:pt x="540461" y="490081"/>
                  <a:pt x="532610" y="497931"/>
                </a:cubicBezTo>
                <a:cubicBezTo>
                  <a:pt x="524759" y="505782"/>
                  <a:pt x="514110" y="510193"/>
                  <a:pt x="503007" y="510193"/>
                </a:cubicBezTo>
                <a:lnTo>
                  <a:pt x="41864" y="510193"/>
                </a:lnTo>
                <a:cubicBezTo>
                  <a:pt x="30761" y="510193"/>
                  <a:pt x="20113" y="505782"/>
                  <a:pt x="12262" y="497931"/>
                </a:cubicBezTo>
                <a:cubicBezTo>
                  <a:pt x="4411" y="490081"/>
                  <a:pt x="0" y="479432"/>
                  <a:pt x="0" y="468329"/>
                </a:cubicBezTo>
                <a:lnTo>
                  <a:pt x="0" y="41864"/>
                </a:lnTo>
                <a:cubicBezTo>
                  <a:pt x="0" y="30761"/>
                  <a:pt x="4411" y="20113"/>
                  <a:pt x="12262" y="12262"/>
                </a:cubicBezTo>
                <a:cubicBezTo>
                  <a:pt x="20113" y="4411"/>
                  <a:pt x="30761" y="0"/>
                  <a:pt x="41864" y="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25" l="0" r="0" t="-126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4"/>
          <p:cNvSpPr/>
          <p:nvPr/>
        </p:nvSpPr>
        <p:spPr>
          <a:xfrm>
            <a:off x="9322767" y="3395393"/>
            <a:ext cx="2958901" cy="2770583"/>
          </a:xfrm>
          <a:custGeom>
            <a:rect b="b" l="l" r="r" t="t"/>
            <a:pathLst>
              <a:path extrusionOk="0" h="510193" w="544871">
                <a:moveTo>
                  <a:pt x="41864" y="0"/>
                </a:moveTo>
                <a:lnTo>
                  <a:pt x="503007" y="0"/>
                </a:lnTo>
                <a:cubicBezTo>
                  <a:pt x="514110" y="0"/>
                  <a:pt x="524759" y="4411"/>
                  <a:pt x="532610" y="12262"/>
                </a:cubicBezTo>
                <a:cubicBezTo>
                  <a:pt x="540461" y="20113"/>
                  <a:pt x="544871" y="30761"/>
                  <a:pt x="544871" y="41864"/>
                </a:cubicBezTo>
                <a:lnTo>
                  <a:pt x="544871" y="468329"/>
                </a:lnTo>
                <a:cubicBezTo>
                  <a:pt x="544871" y="479432"/>
                  <a:pt x="540461" y="490081"/>
                  <a:pt x="532610" y="497931"/>
                </a:cubicBezTo>
                <a:cubicBezTo>
                  <a:pt x="524759" y="505782"/>
                  <a:pt x="514110" y="510193"/>
                  <a:pt x="503007" y="510193"/>
                </a:cubicBezTo>
                <a:lnTo>
                  <a:pt x="41864" y="510193"/>
                </a:lnTo>
                <a:cubicBezTo>
                  <a:pt x="30761" y="510193"/>
                  <a:pt x="20113" y="505782"/>
                  <a:pt x="12262" y="497931"/>
                </a:cubicBezTo>
                <a:cubicBezTo>
                  <a:pt x="4411" y="490081"/>
                  <a:pt x="0" y="479432"/>
                  <a:pt x="0" y="468329"/>
                </a:cubicBezTo>
                <a:lnTo>
                  <a:pt x="0" y="41864"/>
                </a:lnTo>
                <a:cubicBezTo>
                  <a:pt x="0" y="30761"/>
                  <a:pt x="4411" y="20113"/>
                  <a:pt x="12262" y="12262"/>
                </a:cubicBezTo>
                <a:cubicBezTo>
                  <a:pt x="20113" y="4411"/>
                  <a:pt x="30761" y="0"/>
                  <a:pt x="41864" y="0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57996" l="-19486" r="-30480" t="-2167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4"/>
          <p:cNvSpPr/>
          <p:nvPr/>
        </p:nvSpPr>
        <p:spPr>
          <a:xfrm>
            <a:off x="6006332" y="3395393"/>
            <a:ext cx="2958901" cy="2770583"/>
          </a:xfrm>
          <a:custGeom>
            <a:rect b="b" l="l" r="r" t="t"/>
            <a:pathLst>
              <a:path extrusionOk="0" h="510193" w="544871">
                <a:moveTo>
                  <a:pt x="41864" y="0"/>
                </a:moveTo>
                <a:lnTo>
                  <a:pt x="503007" y="0"/>
                </a:lnTo>
                <a:cubicBezTo>
                  <a:pt x="514110" y="0"/>
                  <a:pt x="524759" y="4411"/>
                  <a:pt x="532610" y="12262"/>
                </a:cubicBezTo>
                <a:cubicBezTo>
                  <a:pt x="540461" y="20113"/>
                  <a:pt x="544871" y="30761"/>
                  <a:pt x="544871" y="41864"/>
                </a:cubicBezTo>
                <a:lnTo>
                  <a:pt x="544871" y="468329"/>
                </a:lnTo>
                <a:cubicBezTo>
                  <a:pt x="544871" y="479432"/>
                  <a:pt x="540461" y="490081"/>
                  <a:pt x="532610" y="497931"/>
                </a:cubicBezTo>
                <a:cubicBezTo>
                  <a:pt x="524759" y="505782"/>
                  <a:pt x="514110" y="510193"/>
                  <a:pt x="503007" y="510193"/>
                </a:cubicBezTo>
                <a:lnTo>
                  <a:pt x="41864" y="510193"/>
                </a:lnTo>
                <a:cubicBezTo>
                  <a:pt x="30761" y="510193"/>
                  <a:pt x="20113" y="505782"/>
                  <a:pt x="12262" y="497931"/>
                </a:cubicBezTo>
                <a:cubicBezTo>
                  <a:pt x="4411" y="490081"/>
                  <a:pt x="0" y="479432"/>
                  <a:pt x="0" y="468329"/>
                </a:cubicBezTo>
                <a:lnTo>
                  <a:pt x="0" y="41864"/>
                </a:lnTo>
                <a:cubicBezTo>
                  <a:pt x="0" y="30761"/>
                  <a:pt x="4411" y="20113"/>
                  <a:pt x="12262" y="12262"/>
                </a:cubicBezTo>
                <a:cubicBezTo>
                  <a:pt x="20113" y="4411"/>
                  <a:pt x="30761" y="0"/>
                  <a:pt x="41864" y="0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21804" l="-12810" r="-10402" t="-9784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4"/>
          <p:cNvSpPr/>
          <p:nvPr/>
        </p:nvSpPr>
        <p:spPr>
          <a:xfrm>
            <a:off x="12642182" y="3395393"/>
            <a:ext cx="2958901" cy="2770583"/>
          </a:xfrm>
          <a:custGeom>
            <a:rect b="b" l="l" r="r" t="t"/>
            <a:pathLst>
              <a:path extrusionOk="0" h="510193" w="544871">
                <a:moveTo>
                  <a:pt x="41864" y="0"/>
                </a:moveTo>
                <a:lnTo>
                  <a:pt x="503007" y="0"/>
                </a:lnTo>
                <a:cubicBezTo>
                  <a:pt x="514110" y="0"/>
                  <a:pt x="524759" y="4411"/>
                  <a:pt x="532610" y="12262"/>
                </a:cubicBezTo>
                <a:cubicBezTo>
                  <a:pt x="540461" y="20113"/>
                  <a:pt x="544871" y="30761"/>
                  <a:pt x="544871" y="41864"/>
                </a:cubicBezTo>
                <a:lnTo>
                  <a:pt x="544871" y="468329"/>
                </a:lnTo>
                <a:cubicBezTo>
                  <a:pt x="544871" y="479432"/>
                  <a:pt x="540461" y="490081"/>
                  <a:pt x="532610" y="497931"/>
                </a:cubicBezTo>
                <a:cubicBezTo>
                  <a:pt x="524759" y="505782"/>
                  <a:pt x="514110" y="510193"/>
                  <a:pt x="503007" y="510193"/>
                </a:cubicBezTo>
                <a:lnTo>
                  <a:pt x="41864" y="510193"/>
                </a:lnTo>
                <a:cubicBezTo>
                  <a:pt x="30761" y="510193"/>
                  <a:pt x="20113" y="505782"/>
                  <a:pt x="12262" y="497931"/>
                </a:cubicBezTo>
                <a:cubicBezTo>
                  <a:pt x="4411" y="490081"/>
                  <a:pt x="0" y="479432"/>
                  <a:pt x="0" y="468329"/>
                </a:cubicBezTo>
                <a:lnTo>
                  <a:pt x="0" y="41864"/>
                </a:lnTo>
                <a:cubicBezTo>
                  <a:pt x="0" y="30761"/>
                  <a:pt x="4411" y="20113"/>
                  <a:pt x="12262" y="12262"/>
                </a:cubicBezTo>
                <a:cubicBezTo>
                  <a:pt x="20113" y="4411"/>
                  <a:pt x="30761" y="0"/>
                  <a:pt x="41864" y="0"/>
                </a:cubicBez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43744" l="-22456" r="-1214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" name="Google Shape;100;p14"/>
          <p:cNvGrpSpPr/>
          <p:nvPr/>
        </p:nvGrpSpPr>
        <p:grpSpPr>
          <a:xfrm>
            <a:off x="2686917" y="5850181"/>
            <a:ext cx="2958901" cy="1875148"/>
            <a:chOff x="0" y="-38100"/>
            <a:chExt cx="926281" cy="587013"/>
          </a:xfrm>
        </p:grpSpPr>
        <p:sp>
          <p:nvSpPr>
            <p:cNvPr id="101" name="Google Shape;101;p14"/>
            <p:cNvSpPr/>
            <p:nvPr/>
          </p:nvSpPr>
          <p:spPr>
            <a:xfrm>
              <a:off x="0" y="0"/>
              <a:ext cx="926281" cy="548913"/>
            </a:xfrm>
            <a:custGeom>
              <a:rect b="b" l="l" r="r" t="t"/>
              <a:pathLst>
                <a:path extrusionOk="0" h="548913" w="926281">
                  <a:moveTo>
                    <a:pt x="41864" y="0"/>
                  </a:moveTo>
                  <a:lnTo>
                    <a:pt x="884417" y="0"/>
                  </a:lnTo>
                  <a:cubicBezTo>
                    <a:pt x="895520" y="0"/>
                    <a:pt x="906168" y="4411"/>
                    <a:pt x="914019" y="12262"/>
                  </a:cubicBezTo>
                  <a:cubicBezTo>
                    <a:pt x="921870" y="20113"/>
                    <a:pt x="926281" y="30761"/>
                    <a:pt x="926281" y="41864"/>
                  </a:cubicBezTo>
                  <a:lnTo>
                    <a:pt x="926281" y="507050"/>
                  </a:lnTo>
                  <a:cubicBezTo>
                    <a:pt x="926281" y="518152"/>
                    <a:pt x="921870" y="528801"/>
                    <a:pt x="914019" y="536652"/>
                  </a:cubicBezTo>
                  <a:cubicBezTo>
                    <a:pt x="906168" y="544503"/>
                    <a:pt x="895520" y="548913"/>
                    <a:pt x="884417" y="548913"/>
                  </a:cubicBezTo>
                  <a:lnTo>
                    <a:pt x="41864" y="548913"/>
                  </a:lnTo>
                  <a:cubicBezTo>
                    <a:pt x="30761" y="548913"/>
                    <a:pt x="20113" y="544503"/>
                    <a:pt x="12262" y="536652"/>
                  </a:cubicBezTo>
                  <a:cubicBezTo>
                    <a:pt x="4411" y="528801"/>
                    <a:pt x="0" y="518152"/>
                    <a:pt x="0" y="507050"/>
                  </a:cubicBezTo>
                  <a:lnTo>
                    <a:pt x="0" y="41864"/>
                  </a:lnTo>
                  <a:cubicBezTo>
                    <a:pt x="0" y="30761"/>
                    <a:pt x="4411" y="20113"/>
                    <a:pt x="12262" y="12262"/>
                  </a:cubicBezTo>
                  <a:cubicBezTo>
                    <a:pt x="20113" y="4411"/>
                    <a:pt x="30761" y="0"/>
                    <a:pt x="41864" y="0"/>
                  </a:cubicBezTo>
                  <a:close/>
                </a:path>
              </a:pathLst>
            </a:custGeom>
            <a:solidFill>
              <a:srgbClr val="4869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4"/>
            <p:cNvSpPr txBox="1"/>
            <p:nvPr/>
          </p:nvSpPr>
          <p:spPr>
            <a:xfrm>
              <a:off x="0" y="-38100"/>
              <a:ext cx="926281" cy="5870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72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14"/>
          <p:cNvGrpSpPr/>
          <p:nvPr/>
        </p:nvGrpSpPr>
        <p:grpSpPr>
          <a:xfrm>
            <a:off x="9322767" y="5850181"/>
            <a:ext cx="2958901" cy="1875148"/>
            <a:chOff x="0" y="-38100"/>
            <a:chExt cx="926281" cy="587013"/>
          </a:xfrm>
        </p:grpSpPr>
        <p:sp>
          <p:nvSpPr>
            <p:cNvPr id="104" name="Google Shape;104;p14"/>
            <p:cNvSpPr/>
            <p:nvPr/>
          </p:nvSpPr>
          <p:spPr>
            <a:xfrm>
              <a:off x="0" y="0"/>
              <a:ext cx="926281" cy="548913"/>
            </a:xfrm>
            <a:custGeom>
              <a:rect b="b" l="l" r="r" t="t"/>
              <a:pathLst>
                <a:path extrusionOk="0" h="548913" w="926281">
                  <a:moveTo>
                    <a:pt x="41864" y="0"/>
                  </a:moveTo>
                  <a:lnTo>
                    <a:pt x="884417" y="0"/>
                  </a:lnTo>
                  <a:cubicBezTo>
                    <a:pt x="895520" y="0"/>
                    <a:pt x="906168" y="4411"/>
                    <a:pt x="914019" y="12262"/>
                  </a:cubicBezTo>
                  <a:cubicBezTo>
                    <a:pt x="921870" y="20113"/>
                    <a:pt x="926281" y="30761"/>
                    <a:pt x="926281" y="41864"/>
                  </a:cubicBezTo>
                  <a:lnTo>
                    <a:pt x="926281" y="507050"/>
                  </a:lnTo>
                  <a:cubicBezTo>
                    <a:pt x="926281" y="518152"/>
                    <a:pt x="921870" y="528801"/>
                    <a:pt x="914019" y="536652"/>
                  </a:cubicBezTo>
                  <a:cubicBezTo>
                    <a:pt x="906168" y="544503"/>
                    <a:pt x="895520" y="548913"/>
                    <a:pt x="884417" y="548913"/>
                  </a:cubicBezTo>
                  <a:lnTo>
                    <a:pt x="41864" y="548913"/>
                  </a:lnTo>
                  <a:cubicBezTo>
                    <a:pt x="30761" y="548913"/>
                    <a:pt x="20113" y="544503"/>
                    <a:pt x="12262" y="536652"/>
                  </a:cubicBezTo>
                  <a:cubicBezTo>
                    <a:pt x="4411" y="528801"/>
                    <a:pt x="0" y="518152"/>
                    <a:pt x="0" y="507050"/>
                  </a:cubicBezTo>
                  <a:lnTo>
                    <a:pt x="0" y="41864"/>
                  </a:lnTo>
                  <a:cubicBezTo>
                    <a:pt x="0" y="30761"/>
                    <a:pt x="4411" y="20113"/>
                    <a:pt x="12262" y="12262"/>
                  </a:cubicBezTo>
                  <a:cubicBezTo>
                    <a:pt x="20113" y="4411"/>
                    <a:pt x="30761" y="0"/>
                    <a:pt x="41864" y="0"/>
                  </a:cubicBezTo>
                  <a:close/>
                </a:path>
              </a:pathLst>
            </a:custGeom>
            <a:solidFill>
              <a:srgbClr val="4869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4"/>
            <p:cNvSpPr txBox="1"/>
            <p:nvPr/>
          </p:nvSpPr>
          <p:spPr>
            <a:xfrm>
              <a:off x="0" y="-38100"/>
              <a:ext cx="926281" cy="5870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72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" name="Google Shape;106;p14"/>
          <p:cNvGrpSpPr/>
          <p:nvPr/>
        </p:nvGrpSpPr>
        <p:grpSpPr>
          <a:xfrm>
            <a:off x="6006332" y="5850181"/>
            <a:ext cx="2958901" cy="1875148"/>
            <a:chOff x="0" y="-38100"/>
            <a:chExt cx="926281" cy="587013"/>
          </a:xfrm>
        </p:grpSpPr>
        <p:sp>
          <p:nvSpPr>
            <p:cNvPr id="107" name="Google Shape;107;p14"/>
            <p:cNvSpPr/>
            <p:nvPr/>
          </p:nvSpPr>
          <p:spPr>
            <a:xfrm>
              <a:off x="0" y="0"/>
              <a:ext cx="926281" cy="548913"/>
            </a:xfrm>
            <a:custGeom>
              <a:rect b="b" l="l" r="r" t="t"/>
              <a:pathLst>
                <a:path extrusionOk="0" h="548913" w="926281">
                  <a:moveTo>
                    <a:pt x="41864" y="0"/>
                  </a:moveTo>
                  <a:lnTo>
                    <a:pt x="884417" y="0"/>
                  </a:lnTo>
                  <a:cubicBezTo>
                    <a:pt x="895520" y="0"/>
                    <a:pt x="906168" y="4411"/>
                    <a:pt x="914019" y="12262"/>
                  </a:cubicBezTo>
                  <a:cubicBezTo>
                    <a:pt x="921870" y="20113"/>
                    <a:pt x="926281" y="30761"/>
                    <a:pt x="926281" y="41864"/>
                  </a:cubicBezTo>
                  <a:lnTo>
                    <a:pt x="926281" y="507050"/>
                  </a:lnTo>
                  <a:cubicBezTo>
                    <a:pt x="926281" y="518152"/>
                    <a:pt x="921870" y="528801"/>
                    <a:pt x="914019" y="536652"/>
                  </a:cubicBezTo>
                  <a:cubicBezTo>
                    <a:pt x="906168" y="544503"/>
                    <a:pt x="895520" y="548913"/>
                    <a:pt x="884417" y="548913"/>
                  </a:cubicBezTo>
                  <a:lnTo>
                    <a:pt x="41864" y="548913"/>
                  </a:lnTo>
                  <a:cubicBezTo>
                    <a:pt x="30761" y="548913"/>
                    <a:pt x="20113" y="544503"/>
                    <a:pt x="12262" y="536652"/>
                  </a:cubicBezTo>
                  <a:cubicBezTo>
                    <a:pt x="4411" y="528801"/>
                    <a:pt x="0" y="518152"/>
                    <a:pt x="0" y="507050"/>
                  </a:cubicBezTo>
                  <a:lnTo>
                    <a:pt x="0" y="41864"/>
                  </a:lnTo>
                  <a:cubicBezTo>
                    <a:pt x="0" y="30761"/>
                    <a:pt x="4411" y="20113"/>
                    <a:pt x="12262" y="12262"/>
                  </a:cubicBezTo>
                  <a:cubicBezTo>
                    <a:pt x="20113" y="4411"/>
                    <a:pt x="30761" y="0"/>
                    <a:pt x="41864" y="0"/>
                  </a:cubicBezTo>
                  <a:close/>
                </a:path>
              </a:pathLst>
            </a:custGeom>
            <a:solidFill>
              <a:srgbClr val="4869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4"/>
            <p:cNvSpPr txBox="1"/>
            <p:nvPr/>
          </p:nvSpPr>
          <p:spPr>
            <a:xfrm>
              <a:off x="0" y="-38100"/>
              <a:ext cx="926281" cy="5870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72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" name="Google Shape;109;p14"/>
          <p:cNvGrpSpPr/>
          <p:nvPr/>
        </p:nvGrpSpPr>
        <p:grpSpPr>
          <a:xfrm>
            <a:off x="12642182" y="5850181"/>
            <a:ext cx="2958901" cy="1875148"/>
            <a:chOff x="0" y="-38100"/>
            <a:chExt cx="926281" cy="587013"/>
          </a:xfrm>
        </p:grpSpPr>
        <p:sp>
          <p:nvSpPr>
            <p:cNvPr id="110" name="Google Shape;110;p14"/>
            <p:cNvSpPr/>
            <p:nvPr/>
          </p:nvSpPr>
          <p:spPr>
            <a:xfrm>
              <a:off x="0" y="0"/>
              <a:ext cx="926281" cy="548913"/>
            </a:xfrm>
            <a:custGeom>
              <a:rect b="b" l="l" r="r" t="t"/>
              <a:pathLst>
                <a:path extrusionOk="0" h="548913" w="926281">
                  <a:moveTo>
                    <a:pt x="41864" y="0"/>
                  </a:moveTo>
                  <a:lnTo>
                    <a:pt x="884417" y="0"/>
                  </a:lnTo>
                  <a:cubicBezTo>
                    <a:pt x="895520" y="0"/>
                    <a:pt x="906168" y="4411"/>
                    <a:pt x="914019" y="12262"/>
                  </a:cubicBezTo>
                  <a:cubicBezTo>
                    <a:pt x="921870" y="20113"/>
                    <a:pt x="926281" y="30761"/>
                    <a:pt x="926281" y="41864"/>
                  </a:cubicBezTo>
                  <a:lnTo>
                    <a:pt x="926281" y="507050"/>
                  </a:lnTo>
                  <a:cubicBezTo>
                    <a:pt x="926281" y="518152"/>
                    <a:pt x="921870" y="528801"/>
                    <a:pt x="914019" y="536652"/>
                  </a:cubicBezTo>
                  <a:cubicBezTo>
                    <a:pt x="906168" y="544503"/>
                    <a:pt x="895520" y="548913"/>
                    <a:pt x="884417" y="548913"/>
                  </a:cubicBezTo>
                  <a:lnTo>
                    <a:pt x="41864" y="548913"/>
                  </a:lnTo>
                  <a:cubicBezTo>
                    <a:pt x="30761" y="548913"/>
                    <a:pt x="20113" y="544503"/>
                    <a:pt x="12262" y="536652"/>
                  </a:cubicBezTo>
                  <a:cubicBezTo>
                    <a:pt x="4411" y="528801"/>
                    <a:pt x="0" y="518152"/>
                    <a:pt x="0" y="507050"/>
                  </a:cubicBezTo>
                  <a:lnTo>
                    <a:pt x="0" y="41864"/>
                  </a:lnTo>
                  <a:cubicBezTo>
                    <a:pt x="0" y="30761"/>
                    <a:pt x="4411" y="20113"/>
                    <a:pt x="12262" y="12262"/>
                  </a:cubicBezTo>
                  <a:cubicBezTo>
                    <a:pt x="20113" y="4411"/>
                    <a:pt x="30761" y="0"/>
                    <a:pt x="41864" y="0"/>
                  </a:cubicBezTo>
                  <a:close/>
                </a:path>
              </a:pathLst>
            </a:custGeom>
            <a:solidFill>
              <a:srgbClr val="4869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4"/>
            <p:cNvSpPr txBox="1"/>
            <p:nvPr/>
          </p:nvSpPr>
          <p:spPr>
            <a:xfrm>
              <a:off x="0" y="-38100"/>
              <a:ext cx="926281" cy="5870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72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" name="Google Shape;112;p14"/>
          <p:cNvSpPr txBox="1"/>
          <p:nvPr/>
        </p:nvSpPr>
        <p:spPr>
          <a:xfrm>
            <a:off x="3642799" y="1195753"/>
            <a:ext cx="11002403" cy="1094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9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МИСИС ЧТО-НИБУДЬ</a:t>
            </a:r>
            <a:endParaRPr/>
          </a:p>
        </p:txBody>
      </p:sp>
      <p:sp>
        <p:nvSpPr>
          <p:cNvPr id="113" name="Google Shape;113;p14"/>
          <p:cNvSpPr/>
          <p:nvPr/>
        </p:nvSpPr>
        <p:spPr>
          <a:xfrm rot="10800000">
            <a:off x="-116335" y="-82396"/>
            <a:ext cx="4697437" cy="4913254"/>
          </a:xfrm>
          <a:custGeom>
            <a:rect b="b" l="l" r="r" t="t"/>
            <a:pathLst>
              <a:path extrusionOk="0"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74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4" name="Google Shape;114;p14"/>
          <p:cNvSpPr txBox="1"/>
          <p:nvPr/>
        </p:nvSpPr>
        <p:spPr>
          <a:xfrm>
            <a:off x="2963901" y="7241799"/>
            <a:ext cx="2404934" cy="240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architect, PM</a:t>
            </a:r>
            <a:endParaRPr/>
          </a:p>
        </p:txBody>
      </p:sp>
      <p:sp>
        <p:nvSpPr>
          <p:cNvPr id="115" name="Google Shape;115;p14"/>
          <p:cNvSpPr txBox="1"/>
          <p:nvPr/>
        </p:nvSpPr>
        <p:spPr>
          <a:xfrm>
            <a:off x="9599750" y="7241799"/>
            <a:ext cx="2404934" cy="240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design, front</a:t>
            </a:r>
            <a:endParaRPr/>
          </a:p>
        </p:txBody>
      </p:sp>
      <p:sp>
        <p:nvSpPr>
          <p:cNvPr id="116" name="Google Shape;116;p14"/>
          <p:cNvSpPr txBox="1"/>
          <p:nvPr/>
        </p:nvSpPr>
        <p:spPr>
          <a:xfrm>
            <a:off x="6283316" y="7241799"/>
            <a:ext cx="2404934" cy="240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architect, back</a:t>
            </a:r>
            <a:endParaRPr/>
          </a:p>
        </p:txBody>
      </p:sp>
      <p:sp>
        <p:nvSpPr>
          <p:cNvPr id="117" name="Google Shape;117;p14"/>
          <p:cNvSpPr txBox="1"/>
          <p:nvPr/>
        </p:nvSpPr>
        <p:spPr>
          <a:xfrm>
            <a:off x="12919165" y="7241799"/>
            <a:ext cx="2404934" cy="240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front, back</a:t>
            </a:r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2948320" y="6280276"/>
            <a:ext cx="2436096" cy="3372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34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Озеров Ярослав</a:t>
            </a:r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6267735" y="6280276"/>
            <a:ext cx="2436096" cy="67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34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Селиверстов Никита</a:t>
            </a:r>
            <a:endParaRPr/>
          </a:p>
        </p:txBody>
      </p:sp>
      <p:sp>
        <p:nvSpPr>
          <p:cNvPr id="120" name="Google Shape;120;p14"/>
          <p:cNvSpPr txBox="1"/>
          <p:nvPr/>
        </p:nvSpPr>
        <p:spPr>
          <a:xfrm>
            <a:off x="9584169" y="6280276"/>
            <a:ext cx="2436096" cy="67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34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Васильченко Анастасия</a:t>
            </a:r>
            <a:endParaRPr/>
          </a:p>
        </p:txBody>
      </p:sp>
      <p:sp>
        <p:nvSpPr>
          <p:cNvPr id="121" name="Google Shape;121;p14"/>
          <p:cNvSpPr txBox="1"/>
          <p:nvPr/>
        </p:nvSpPr>
        <p:spPr>
          <a:xfrm>
            <a:off x="12903584" y="6280276"/>
            <a:ext cx="2436096" cy="67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34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Крылов Сергей</a:t>
            </a:r>
            <a:endParaRPr/>
          </a:p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934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2500" r="-12500" t="0"/>
            </a:stretch>
          </a:blipFill>
          <a:ln>
            <a:noFill/>
          </a:ln>
        </p:spPr>
      </p:sp>
      <p:sp>
        <p:nvSpPr>
          <p:cNvPr id="127" name="Google Shape;127;p15"/>
          <p:cNvSpPr/>
          <p:nvPr/>
        </p:nvSpPr>
        <p:spPr>
          <a:xfrm rot="10800000">
            <a:off x="-116335" y="-82396"/>
            <a:ext cx="4697437" cy="4913254"/>
          </a:xfrm>
          <a:custGeom>
            <a:rect b="b" l="l" r="r" t="t"/>
            <a:pathLst>
              <a:path extrusionOk="0"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74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8" name="Google Shape;128;p15"/>
          <p:cNvSpPr/>
          <p:nvPr/>
        </p:nvSpPr>
        <p:spPr>
          <a:xfrm>
            <a:off x="498551" y="3362176"/>
            <a:ext cx="12530617" cy="5589830"/>
          </a:xfrm>
          <a:custGeom>
            <a:rect b="b" l="l" r="r" t="t"/>
            <a:pathLst>
              <a:path extrusionOk="0" h="5589830" w="12530617">
                <a:moveTo>
                  <a:pt x="0" y="0"/>
                </a:moveTo>
                <a:lnTo>
                  <a:pt x="12530617" y="0"/>
                </a:lnTo>
                <a:lnTo>
                  <a:pt x="12530617" y="5589829"/>
                </a:lnTo>
                <a:lnTo>
                  <a:pt x="0" y="55898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9" name="Google Shape;129;p15"/>
          <p:cNvSpPr txBox="1"/>
          <p:nvPr/>
        </p:nvSpPr>
        <p:spPr>
          <a:xfrm>
            <a:off x="4903833" y="537177"/>
            <a:ext cx="13091821" cy="18370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3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ДИАГРАММА КЛАССОВ (UML) КОНЦЕПТУАЛЬНОЙ МОДЕЛИ</a:t>
            </a:r>
            <a:endParaRPr/>
          </a:p>
        </p:txBody>
      </p:sp>
      <p:grpSp>
        <p:nvGrpSpPr>
          <p:cNvPr id="130" name="Google Shape;130;p15"/>
          <p:cNvGrpSpPr/>
          <p:nvPr/>
        </p:nvGrpSpPr>
        <p:grpSpPr>
          <a:xfrm>
            <a:off x="13315925" y="3217525"/>
            <a:ext cx="4697458" cy="4720268"/>
            <a:chOff x="0" y="-38100"/>
            <a:chExt cx="1126786" cy="1243190"/>
          </a:xfrm>
        </p:grpSpPr>
        <p:sp>
          <p:nvSpPr>
            <p:cNvPr id="131" name="Google Shape;131;p15"/>
            <p:cNvSpPr/>
            <p:nvPr/>
          </p:nvSpPr>
          <p:spPr>
            <a:xfrm>
              <a:off x="0" y="0"/>
              <a:ext cx="1126786" cy="1205090"/>
            </a:xfrm>
            <a:custGeom>
              <a:rect b="b" l="l" r="r" t="t"/>
              <a:pathLst>
                <a:path extrusionOk="0" h="1205090" w="1126786">
                  <a:moveTo>
                    <a:pt x="36192" y="0"/>
                  </a:moveTo>
                  <a:lnTo>
                    <a:pt x="1090594" y="0"/>
                  </a:lnTo>
                  <a:cubicBezTo>
                    <a:pt x="1100193" y="0"/>
                    <a:pt x="1109398" y="3813"/>
                    <a:pt x="1116185" y="10600"/>
                  </a:cubicBezTo>
                  <a:cubicBezTo>
                    <a:pt x="1122973" y="17388"/>
                    <a:pt x="1126786" y="26593"/>
                    <a:pt x="1126786" y="36192"/>
                  </a:cubicBezTo>
                  <a:lnTo>
                    <a:pt x="1126786" y="1168898"/>
                  </a:lnTo>
                  <a:cubicBezTo>
                    <a:pt x="1126786" y="1178496"/>
                    <a:pt x="1122973" y="1187702"/>
                    <a:pt x="1116185" y="1194489"/>
                  </a:cubicBezTo>
                  <a:cubicBezTo>
                    <a:pt x="1109398" y="1201277"/>
                    <a:pt x="1100193" y="1205090"/>
                    <a:pt x="1090594" y="1205090"/>
                  </a:cubicBezTo>
                  <a:lnTo>
                    <a:pt x="36192" y="1205090"/>
                  </a:lnTo>
                  <a:cubicBezTo>
                    <a:pt x="26593" y="1205090"/>
                    <a:pt x="17388" y="1201277"/>
                    <a:pt x="10600" y="1194489"/>
                  </a:cubicBezTo>
                  <a:cubicBezTo>
                    <a:pt x="3813" y="1187702"/>
                    <a:pt x="0" y="1178496"/>
                    <a:pt x="0" y="1168898"/>
                  </a:cubicBezTo>
                  <a:lnTo>
                    <a:pt x="0" y="36192"/>
                  </a:lnTo>
                  <a:cubicBezTo>
                    <a:pt x="0" y="26593"/>
                    <a:pt x="3813" y="17388"/>
                    <a:pt x="10600" y="10600"/>
                  </a:cubicBezTo>
                  <a:cubicBezTo>
                    <a:pt x="17388" y="3813"/>
                    <a:pt x="26593" y="0"/>
                    <a:pt x="36192" y="0"/>
                  </a:cubicBezTo>
                  <a:close/>
                </a:path>
              </a:pathLst>
            </a:custGeom>
            <a:solidFill>
              <a:srgbClr val="48699F">
                <a:alpha val="7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5"/>
            <p:cNvSpPr txBox="1"/>
            <p:nvPr/>
          </p:nvSpPr>
          <p:spPr>
            <a:xfrm>
              <a:off x="0" y="-38100"/>
              <a:ext cx="1126786" cy="12431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2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" name="Google Shape;133;p15"/>
          <p:cNvSpPr txBox="1"/>
          <p:nvPr/>
        </p:nvSpPr>
        <p:spPr>
          <a:xfrm>
            <a:off x="13565344" y="3435575"/>
            <a:ext cx="4164600" cy="26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Две бизнес-модели:</a:t>
            </a:r>
            <a:endParaRPr sz="245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399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Клиентская</a:t>
            </a:r>
            <a:endParaRPr sz="245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399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Платформа ЦР</a:t>
            </a:r>
            <a:endParaRPr sz="245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5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r">
              <a:lnSpc>
                <a:spcPct val="1399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5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399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5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5553" l="0" r="0" t="-5554"/>
            </a:stretch>
          </a:blipFill>
          <a:ln>
            <a:noFill/>
          </a:ln>
        </p:spPr>
      </p:sp>
      <p:grpSp>
        <p:nvGrpSpPr>
          <p:cNvPr id="139" name="Google Shape;139;p16"/>
          <p:cNvGrpSpPr/>
          <p:nvPr/>
        </p:nvGrpSpPr>
        <p:grpSpPr>
          <a:xfrm>
            <a:off x="10371868" y="2582239"/>
            <a:ext cx="7371273" cy="6365640"/>
            <a:chOff x="0" y="-38100"/>
            <a:chExt cx="1941405" cy="1676547"/>
          </a:xfrm>
        </p:grpSpPr>
        <p:sp>
          <p:nvSpPr>
            <p:cNvPr id="140" name="Google Shape;140;p16"/>
            <p:cNvSpPr/>
            <p:nvPr/>
          </p:nvSpPr>
          <p:spPr>
            <a:xfrm>
              <a:off x="0" y="0"/>
              <a:ext cx="1941405" cy="1638447"/>
            </a:xfrm>
            <a:custGeom>
              <a:rect b="b" l="l" r="r" t="t"/>
              <a:pathLst>
                <a:path extrusionOk="0" h="1638447" w="1941405">
                  <a:moveTo>
                    <a:pt x="21006" y="0"/>
                  </a:moveTo>
                  <a:lnTo>
                    <a:pt x="1920400" y="0"/>
                  </a:lnTo>
                  <a:cubicBezTo>
                    <a:pt x="1932001" y="0"/>
                    <a:pt x="1941405" y="9405"/>
                    <a:pt x="1941405" y="21006"/>
                  </a:cubicBezTo>
                  <a:lnTo>
                    <a:pt x="1941405" y="1617442"/>
                  </a:lnTo>
                  <a:cubicBezTo>
                    <a:pt x="1941405" y="1629043"/>
                    <a:pt x="1932001" y="1638447"/>
                    <a:pt x="1920400" y="1638447"/>
                  </a:cubicBezTo>
                  <a:lnTo>
                    <a:pt x="21006" y="1638447"/>
                  </a:lnTo>
                  <a:cubicBezTo>
                    <a:pt x="9405" y="1638447"/>
                    <a:pt x="0" y="1629043"/>
                    <a:pt x="0" y="1617442"/>
                  </a:cubicBezTo>
                  <a:lnTo>
                    <a:pt x="0" y="21006"/>
                  </a:lnTo>
                  <a:cubicBezTo>
                    <a:pt x="0" y="9405"/>
                    <a:pt x="9405" y="0"/>
                    <a:pt x="21006" y="0"/>
                  </a:cubicBezTo>
                  <a:close/>
                </a:path>
              </a:pathLst>
            </a:custGeom>
            <a:solidFill>
              <a:srgbClr val="48699F">
                <a:alpha val="7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6"/>
            <p:cNvSpPr txBox="1"/>
            <p:nvPr/>
          </p:nvSpPr>
          <p:spPr>
            <a:xfrm>
              <a:off x="0" y="-38100"/>
              <a:ext cx="1941405" cy="16765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2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" name="Google Shape;142;p16"/>
          <p:cNvGrpSpPr/>
          <p:nvPr/>
        </p:nvGrpSpPr>
        <p:grpSpPr>
          <a:xfrm>
            <a:off x="0" y="-144661"/>
            <a:ext cx="18288000" cy="10431661"/>
            <a:chOff x="0" y="-38100"/>
            <a:chExt cx="4816593" cy="2747433"/>
          </a:xfrm>
        </p:grpSpPr>
        <p:sp>
          <p:nvSpPr>
            <p:cNvPr id="143" name="Google Shape;143;p16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5"/>
              </a:srgbClr>
            </a:solidFill>
            <a:ln>
              <a:noFill/>
            </a:ln>
          </p:spPr>
        </p:sp>
        <p:sp>
          <p:nvSpPr>
            <p:cNvPr id="144" name="Google Shape;144;p16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2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16"/>
          <p:cNvSpPr/>
          <p:nvPr/>
        </p:nvSpPr>
        <p:spPr>
          <a:xfrm>
            <a:off x="1028700" y="2883731"/>
            <a:ext cx="8460076" cy="6374569"/>
          </a:xfrm>
          <a:custGeom>
            <a:rect b="b" l="l" r="r" t="t"/>
            <a:pathLst>
              <a:path extrusionOk="0" h="6374569" w="8460076">
                <a:moveTo>
                  <a:pt x="0" y="0"/>
                </a:moveTo>
                <a:lnTo>
                  <a:pt x="8460076" y="0"/>
                </a:lnTo>
                <a:lnTo>
                  <a:pt x="8460076" y="6374569"/>
                </a:lnTo>
                <a:lnTo>
                  <a:pt x="0" y="63745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6" name="Google Shape;146;p16"/>
          <p:cNvSpPr txBox="1"/>
          <p:nvPr/>
        </p:nvSpPr>
        <p:spPr>
          <a:xfrm>
            <a:off x="4832869" y="146016"/>
            <a:ext cx="13200037" cy="2228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9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ЛОГИЧЕСКАЯ МОДЕЛЬ ДАННЫХ (UML-ДИАГРАММА)</a:t>
            </a:r>
            <a:endParaRPr/>
          </a:p>
        </p:txBody>
      </p:sp>
      <p:sp>
        <p:nvSpPr>
          <p:cNvPr id="147" name="Google Shape;147;p16"/>
          <p:cNvSpPr txBox="1"/>
          <p:nvPr/>
        </p:nvSpPr>
        <p:spPr>
          <a:xfrm>
            <a:off x="10513925" y="2875253"/>
            <a:ext cx="7014600" cy="23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8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Логическая модель дополняет концептуальную посредством добавления информации о характере связей (1 to 0 … *, 1 to 1) и позволяет перейти к созданию физической модели данных с технической реализацией.</a:t>
            </a:r>
            <a:endParaRPr b="0" i="0" sz="1999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2500" r="-12500" t="0"/>
            </a:stretch>
          </a:blipFill>
          <a:ln>
            <a:noFill/>
          </a:ln>
        </p:spPr>
      </p:sp>
      <p:sp>
        <p:nvSpPr>
          <p:cNvPr id="153" name="Google Shape;153;p17"/>
          <p:cNvSpPr txBox="1"/>
          <p:nvPr/>
        </p:nvSpPr>
        <p:spPr>
          <a:xfrm>
            <a:off x="2" y="196125"/>
            <a:ext cx="17994000" cy="22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ДИАГРАММА ПОТОКОВ И ВЗАИМОСВЯЗЕЙ (LOGICAL DATA FLOW)</a:t>
            </a:r>
            <a:endParaRPr/>
          </a:p>
        </p:txBody>
      </p:sp>
      <p:pic>
        <p:nvPicPr>
          <p:cNvPr id="154" name="Google Shape;15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075" y="2627750"/>
            <a:ext cx="16605861" cy="709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2500" r="-12500" t="0"/>
            </a:stretch>
          </a:blipFill>
          <a:ln>
            <a:noFill/>
          </a:ln>
        </p:spPr>
      </p:sp>
      <p:sp>
        <p:nvSpPr>
          <p:cNvPr id="160" name="Google Shape;160;p18"/>
          <p:cNvSpPr txBox="1"/>
          <p:nvPr/>
        </p:nvSpPr>
        <p:spPr>
          <a:xfrm>
            <a:off x="4147066" y="64736"/>
            <a:ext cx="13886810" cy="3361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9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ДИАГРАММА ФИЗИЧЕСКОЙ МОДЕЛИ ДАННЫХ</a:t>
            </a:r>
            <a:endParaRPr/>
          </a:p>
          <a:p>
            <a:pPr indent="0" lvl="0" marL="0" marR="0" rtl="0" algn="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399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p18"/>
          <p:cNvSpPr/>
          <p:nvPr/>
        </p:nvSpPr>
        <p:spPr>
          <a:xfrm>
            <a:off x="13727632" y="5538868"/>
            <a:ext cx="4697437" cy="4913254"/>
          </a:xfrm>
          <a:custGeom>
            <a:rect b="b" l="l" r="r" t="t"/>
            <a:pathLst>
              <a:path extrusionOk="0"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74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2" name="Google Shape;162;p18"/>
          <p:cNvSpPr/>
          <p:nvPr/>
        </p:nvSpPr>
        <p:spPr>
          <a:xfrm rot="10800000">
            <a:off x="-116335" y="-82396"/>
            <a:ext cx="4697437" cy="4913254"/>
          </a:xfrm>
          <a:custGeom>
            <a:rect b="b" l="l" r="r" t="t"/>
            <a:pathLst>
              <a:path extrusionOk="0"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74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3" name="Google Shape;163;p18"/>
          <p:cNvSpPr/>
          <p:nvPr/>
        </p:nvSpPr>
        <p:spPr>
          <a:xfrm>
            <a:off x="1028700" y="2374231"/>
            <a:ext cx="16475039" cy="7454955"/>
          </a:xfrm>
          <a:custGeom>
            <a:rect b="b" l="l" r="r" t="t"/>
            <a:pathLst>
              <a:path extrusionOk="0" h="7454955" w="16475039">
                <a:moveTo>
                  <a:pt x="0" y="0"/>
                </a:moveTo>
                <a:lnTo>
                  <a:pt x="16475039" y="0"/>
                </a:lnTo>
                <a:lnTo>
                  <a:pt x="16475039" y="7454955"/>
                </a:lnTo>
                <a:lnTo>
                  <a:pt x="0" y="74549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2500" r="-12500" t="0"/>
            </a:stretch>
          </a:blipFill>
          <a:ln>
            <a:noFill/>
          </a:ln>
        </p:spPr>
      </p:sp>
      <p:sp>
        <p:nvSpPr>
          <p:cNvPr id="169" name="Google Shape;169;p19"/>
          <p:cNvSpPr txBox="1"/>
          <p:nvPr/>
        </p:nvSpPr>
        <p:spPr>
          <a:xfrm>
            <a:off x="1063977" y="276400"/>
            <a:ext cx="17005200" cy="23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ИНДЕКСЫ ОПЕРАЦИОННОЙ БД</a:t>
            </a:r>
            <a:endParaRPr/>
          </a:p>
          <a:p>
            <a:pPr indent="0" lvl="0" marL="0" marR="0" rtl="0" algn="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399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p19"/>
          <p:cNvSpPr/>
          <p:nvPr/>
        </p:nvSpPr>
        <p:spPr>
          <a:xfrm>
            <a:off x="13727632" y="5538868"/>
            <a:ext cx="4697437" cy="4913254"/>
          </a:xfrm>
          <a:custGeom>
            <a:rect b="b" l="l" r="r" t="t"/>
            <a:pathLst>
              <a:path extrusionOk="0"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74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1" name="Google Shape;171;p19"/>
          <p:cNvSpPr/>
          <p:nvPr/>
        </p:nvSpPr>
        <p:spPr>
          <a:xfrm rot="10800000">
            <a:off x="-116335" y="-82396"/>
            <a:ext cx="4697437" cy="4913254"/>
          </a:xfrm>
          <a:custGeom>
            <a:rect b="b" l="l" r="r" t="t"/>
            <a:pathLst>
              <a:path extrusionOk="0"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74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2" name="Google Shape;172;p19"/>
          <p:cNvSpPr txBox="1"/>
          <p:nvPr/>
        </p:nvSpPr>
        <p:spPr>
          <a:xfrm>
            <a:off x="1224450" y="3779050"/>
            <a:ext cx="15839100" cy="3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24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24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idx_bank_account_client_id</a:t>
            </a:r>
            <a:r>
              <a:rPr lang="en-US" sz="24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-US" sz="24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cbdc.bank_account(client_id);</a:t>
            </a:r>
            <a:endParaRPr sz="24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24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24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idx_instruction_client_id</a:t>
            </a:r>
            <a:r>
              <a:rPr lang="en-US" sz="24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-US" sz="24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cbdc.instruction(client_id);</a:t>
            </a:r>
            <a:endParaRPr sz="24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24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24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idx_tx_instruction_id</a:t>
            </a:r>
            <a:r>
              <a:rPr lang="en-US" sz="24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-US" sz="24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cbdc.cbdc_transaction(instruction_id);</a:t>
            </a:r>
            <a:endParaRPr sz="24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24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24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idx_tx_wallets</a:t>
            </a:r>
            <a:r>
              <a:rPr lang="en-US" sz="24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-US" sz="24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cbdc.cbdc_transaction(from_wallet_id, to_wallet_id);</a:t>
            </a:r>
            <a:endParaRPr sz="24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24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24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idx_auto_payment_client_id</a:t>
            </a:r>
            <a:r>
              <a:rPr lang="en-US" sz="24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-US" sz="24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cbdc.auto_payment(client_id);</a:t>
            </a:r>
            <a:endParaRPr sz="24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2500" r="-12500" t="0"/>
            </a:stretch>
          </a:blipFill>
          <a:ln>
            <a:noFill/>
          </a:ln>
        </p:spPr>
      </p:sp>
      <p:sp>
        <p:nvSpPr>
          <p:cNvPr id="178" name="Google Shape;178;p20"/>
          <p:cNvSpPr/>
          <p:nvPr/>
        </p:nvSpPr>
        <p:spPr>
          <a:xfrm>
            <a:off x="13727632" y="5538868"/>
            <a:ext cx="4697437" cy="4913254"/>
          </a:xfrm>
          <a:custGeom>
            <a:rect b="b" l="l" r="r" t="t"/>
            <a:pathLst>
              <a:path extrusionOk="0"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74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9" name="Google Shape;179;p20"/>
          <p:cNvSpPr/>
          <p:nvPr/>
        </p:nvSpPr>
        <p:spPr>
          <a:xfrm rot="10800000">
            <a:off x="-116335" y="-82396"/>
            <a:ext cx="4697437" cy="4913254"/>
          </a:xfrm>
          <a:custGeom>
            <a:rect b="b" l="l" r="r" t="t"/>
            <a:pathLst>
              <a:path extrusionOk="0"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74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0" name="Google Shape;180;p20"/>
          <p:cNvSpPr/>
          <p:nvPr/>
        </p:nvSpPr>
        <p:spPr>
          <a:xfrm>
            <a:off x="1028700" y="2767250"/>
            <a:ext cx="10302256" cy="7071303"/>
          </a:xfrm>
          <a:custGeom>
            <a:rect b="b" l="l" r="r" t="t"/>
            <a:pathLst>
              <a:path extrusionOk="0" h="7542723" w="10512506">
                <a:moveTo>
                  <a:pt x="0" y="0"/>
                </a:moveTo>
                <a:lnTo>
                  <a:pt x="10512506" y="0"/>
                </a:lnTo>
                <a:lnTo>
                  <a:pt x="10512506" y="7542723"/>
                </a:lnTo>
                <a:lnTo>
                  <a:pt x="0" y="75427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1" name="Google Shape;181;p20"/>
          <p:cNvSpPr txBox="1"/>
          <p:nvPr/>
        </p:nvSpPr>
        <p:spPr>
          <a:xfrm>
            <a:off x="4368943" y="64736"/>
            <a:ext cx="13664932" cy="2228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9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АРХИТЕКТУРА КЛИЕНТСКИХ КОМПОНЕНТОВ (FRONTEND)</a:t>
            </a:r>
            <a:endParaRPr/>
          </a:p>
        </p:txBody>
      </p:sp>
      <p:grpSp>
        <p:nvGrpSpPr>
          <p:cNvPr id="182" name="Google Shape;182;p20"/>
          <p:cNvGrpSpPr/>
          <p:nvPr/>
        </p:nvGrpSpPr>
        <p:grpSpPr>
          <a:xfrm>
            <a:off x="12033294" y="2767257"/>
            <a:ext cx="5666857" cy="6084400"/>
            <a:chOff x="0" y="-38100"/>
            <a:chExt cx="1492506" cy="1602476"/>
          </a:xfrm>
        </p:grpSpPr>
        <p:sp>
          <p:nvSpPr>
            <p:cNvPr id="183" name="Google Shape;183;p20"/>
            <p:cNvSpPr/>
            <p:nvPr/>
          </p:nvSpPr>
          <p:spPr>
            <a:xfrm>
              <a:off x="0" y="0"/>
              <a:ext cx="1492506" cy="1564376"/>
            </a:xfrm>
            <a:custGeom>
              <a:rect b="b" l="l" r="r" t="t"/>
              <a:pathLst>
                <a:path extrusionOk="0" h="1564376" w="1492506">
                  <a:moveTo>
                    <a:pt x="27324" y="0"/>
                  </a:moveTo>
                  <a:lnTo>
                    <a:pt x="1465182" y="0"/>
                  </a:lnTo>
                  <a:cubicBezTo>
                    <a:pt x="1472429" y="0"/>
                    <a:pt x="1479379" y="2879"/>
                    <a:pt x="1484503" y="8003"/>
                  </a:cubicBezTo>
                  <a:cubicBezTo>
                    <a:pt x="1489627" y="13127"/>
                    <a:pt x="1492506" y="20077"/>
                    <a:pt x="1492506" y="27324"/>
                  </a:cubicBezTo>
                  <a:lnTo>
                    <a:pt x="1492506" y="1537052"/>
                  </a:lnTo>
                  <a:cubicBezTo>
                    <a:pt x="1492506" y="1544299"/>
                    <a:pt x="1489627" y="1551249"/>
                    <a:pt x="1484503" y="1556373"/>
                  </a:cubicBezTo>
                  <a:cubicBezTo>
                    <a:pt x="1479379" y="1561497"/>
                    <a:pt x="1472429" y="1564376"/>
                    <a:pt x="1465182" y="1564376"/>
                  </a:cubicBezTo>
                  <a:lnTo>
                    <a:pt x="27324" y="1564376"/>
                  </a:lnTo>
                  <a:cubicBezTo>
                    <a:pt x="20077" y="1564376"/>
                    <a:pt x="13127" y="1561497"/>
                    <a:pt x="8003" y="1556373"/>
                  </a:cubicBezTo>
                  <a:cubicBezTo>
                    <a:pt x="2879" y="1551249"/>
                    <a:pt x="0" y="1544299"/>
                    <a:pt x="0" y="1537052"/>
                  </a:cubicBezTo>
                  <a:lnTo>
                    <a:pt x="0" y="27324"/>
                  </a:lnTo>
                  <a:cubicBezTo>
                    <a:pt x="0" y="20077"/>
                    <a:pt x="2879" y="13127"/>
                    <a:pt x="8003" y="8003"/>
                  </a:cubicBezTo>
                  <a:cubicBezTo>
                    <a:pt x="13127" y="2879"/>
                    <a:pt x="20077" y="0"/>
                    <a:pt x="27324" y="0"/>
                  </a:cubicBezTo>
                  <a:close/>
                </a:path>
              </a:pathLst>
            </a:custGeom>
            <a:solidFill>
              <a:srgbClr val="48699F">
                <a:alpha val="7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0"/>
            <p:cNvSpPr txBox="1"/>
            <p:nvPr/>
          </p:nvSpPr>
          <p:spPr>
            <a:xfrm>
              <a:off x="0" y="-38100"/>
              <a:ext cx="1492506" cy="16024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2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" name="Google Shape;185;p20"/>
          <p:cNvSpPr txBox="1"/>
          <p:nvPr/>
        </p:nvSpPr>
        <p:spPr>
          <a:xfrm>
            <a:off x="12134003" y="3024497"/>
            <a:ext cx="5465400" cy="45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9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Frontend-архитектура цифрового рубля построена на принципах модульности и безопасности. </a:t>
            </a:r>
            <a:endParaRPr/>
          </a:p>
          <a:p>
            <a:pPr indent="0" lvl="0" marL="0" marR="0" rtl="0" algn="just">
              <a:lnSpc>
                <a:spcPct val="139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Сценарии работы без интернета: кэширование транзакций, их подпись и хранение до восстановления связи.</a:t>
            </a:r>
            <a:endParaRPr/>
          </a:p>
          <a:p>
            <a:pPr indent="0" lvl="0" marL="0" marR="0" rtl="0" algn="just">
              <a:lnSpc>
                <a:spcPct val="139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Механизмы автоматической синхронизации и подтверждения успешных переводов после онлайн-подключения.</a:t>
            </a:r>
            <a:endParaRPr/>
          </a:p>
          <a:p>
            <a:pPr indent="0" lvl="0" marL="0" marR="0" rtl="0" algn="just">
              <a:lnSpc>
                <a:spcPct val="139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59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/>
          <p:nvPr/>
        </p:nvSpPr>
        <p:spPr>
          <a:xfrm>
            <a:off x="8772525" y="0"/>
            <a:ext cx="9515475" cy="10287000"/>
          </a:xfrm>
          <a:custGeom>
            <a:rect b="b" l="l" r="r" t="t"/>
            <a:pathLst>
              <a:path extrusionOk="0" h="10287000" w="9515475">
                <a:moveTo>
                  <a:pt x="0" y="0"/>
                </a:moveTo>
                <a:lnTo>
                  <a:pt x="9515475" y="0"/>
                </a:lnTo>
                <a:lnTo>
                  <a:pt x="95154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1" name="Google Shape;191;p21"/>
          <p:cNvSpPr/>
          <p:nvPr/>
        </p:nvSpPr>
        <p:spPr>
          <a:xfrm>
            <a:off x="2119475" y="2909326"/>
            <a:ext cx="14049053" cy="6638177"/>
          </a:xfrm>
          <a:custGeom>
            <a:rect b="b" l="l" r="r" t="t"/>
            <a:pathLst>
              <a:path extrusionOk="0" h="5966901" w="12628362">
                <a:moveTo>
                  <a:pt x="0" y="0"/>
                </a:moveTo>
                <a:lnTo>
                  <a:pt x="12628362" y="0"/>
                </a:lnTo>
                <a:lnTo>
                  <a:pt x="12628362" y="5966901"/>
                </a:lnTo>
                <a:lnTo>
                  <a:pt x="0" y="59669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2" name="Google Shape;192;p21"/>
          <p:cNvSpPr txBox="1"/>
          <p:nvPr/>
        </p:nvSpPr>
        <p:spPr>
          <a:xfrm>
            <a:off x="516352" y="387475"/>
            <a:ext cx="16888200" cy="23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9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ВЗАИМОДЕЙСТВИЕ И РАБОЧИЕ ПРОЦЕССЫ (BACKEND)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